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8" r:id="rId3"/>
    <p:sldId id="257" r:id="rId4"/>
    <p:sldId id="304" r:id="rId5"/>
    <p:sldId id="305" r:id="rId6"/>
    <p:sldId id="298" r:id="rId7"/>
    <p:sldId id="306" r:id="rId8"/>
    <p:sldId id="299" r:id="rId9"/>
    <p:sldId id="307" r:id="rId10"/>
    <p:sldId id="283" r:id="rId11"/>
    <p:sldId id="284" r:id="rId12"/>
    <p:sldId id="308" r:id="rId13"/>
    <p:sldId id="281" r:id="rId14"/>
  </p:sldIdLst>
  <p:sldSz cx="9144000" cy="6858000" type="screen4x3"/>
  <p:notesSz cx="6669088"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4" d="100"/>
          <a:sy n="94" d="100"/>
        </p:scale>
        <p:origin x="10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A5645640-9202-468A-AD31-A548310C517D}" type="datetimeFigureOut">
              <a:rPr lang="lv-LV" smtClean="0"/>
              <a:t>26.04.2016</a:t>
            </a:fld>
            <a:endParaRPr lang="lv-LV"/>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7600B787-47E8-4BB9-83B7-D8AD97BC79EE}" type="slidenum">
              <a:rPr lang="lv-LV" smtClean="0"/>
              <a:t>‹#›</a:t>
            </a:fld>
            <a:endParaRPr lang="lv-LV"/>
          </a:p>
        </p:txBody>
      </p:sp>
    </p:spTree>
    <p:extLst>
      <p:ext uri="{BB962C8B-B14F-4D97-AF65-F5344CB8AC3E}">
        <p14:creationId xmlns:p14="http://schemas.microsoft.com/office/powerpoint/2010/main" val="3200428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449F0E53-D166-48A8-B461-9ED65376EE23}" type="datetimeFigureOut">
              <a:rPr lang="lv-LV" smtClean="0"/>
              <a:t>26.04.2016</a:t>
            </a:fld>
            <a:endParaRPr lang="lv-LV"/>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FEA7A09C-C3A7-4513-BB9D-FDDDC3ED8B70}" type="slidenum">
              <a:rPr lang="lv-LV" smtClean="0"/>
              <a:t>‹#›</a:t>
            </a:fld>
            <a:endParaRPr lang="lv-LV"/>
          </a:p>
        </p:txBody>
      </p:sp>
    </p:spTree>
    <p:extLst>
      <p:ext uri="{BB962C8B-B14F-4D97-AF65-F5344CB8AC3E}">
        <p14:creationId xmlns:p14="http://schemas.microsoft.com/office/powerpoint/2010/main" val="393637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EA7A09C-C3A7-4513-BB9D-FDDDC3ED8B70}" type="slidenum">
              <a:rPr lang="lv-LV" smtClean="0"/>
              <a:t>1</a:t>
            </a:fld>
            <a:endParaRPr lang="lv-LV"/>
          </a:p>
        </p:txBody>
      </p:sp>
    </p:spTree>
    <p:extLst>
      <p:ext uri="{BB962C8B-B14F-4D97-AF65-F5344CB8AC3E}">
        <p14:creationId xmlns:p14="http://schemas.microsoft.com/office/powerpoint/2010/main" val="417921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A2E3E4-E7EB-4D5C-A331-08C055B5A577}"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8087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E146C-2926-4C9D-9AA4-B54F20F09229}"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9107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0006D-69D3-46E9-B579-B5B9EEF10C98}"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200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DB52A-E3EA-43E8-B573-2EEA77EF6E7B}"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63759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F98B3-1E23-4AAF-B666-1554D721B607}"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859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148857-2C5D-4A8A-A420-FB12208ED569}" type="datetime5">
              <a:rPr lang="lv-LV" smtClean="0"/>
              <a:t>26-apr-16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1828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AB189F-A989-48A0-8F3E-7DD8BF608E71}" type="datetime5">
              <a:rPr lang="lv-LV" smtClean="0"/>
              <a:t>26-apr-16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16766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32C46A-0FDA-4629-B5AD-0B6DE57AADAA}" type="datetime5">
              <a:rPr lang="lv-LV" smtClean="0"/>
              <a:t>26-apr-16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48390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E9DC5-DE82-4E52-9126-BF5E70BAD185}" type="datetime5">
              <a:rPr lang="lv-LV" smtClean="0"/>
              <a:t>26-apr-16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84379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8DC92-70C0-4F98-9B5E-E5B58ED33E7A}" type="datetime5">
              <a:rPr lang="lv-LV" smtClean="0"/>
              <a:t>26-apr-16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79325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6371D-B473-4BED-AD6C-FA9D7AB5FC09}" type="datetime5">
              <a:rPr lang="lv-LV" smtClean="0"/>
              <a:t>26-apr-16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03157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4CC52-2FFB-485B-BABC-5E571273BE10}" type="datetime5">
              <a:rPr lang="lv-LV" smtClean="0"/>
              <a:t>26-apr-16</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2F667-24BD-4D87-B83A-022AA6205A5D}" type="slidenum">
              <a:rPr lang="lv-LV" smtClean="0"/>
              <a:t>‹#›</a:t>
            </a:fld>
            <a:endParaRPr lang="lv-LV"/>
          </a:p>
        </p:txBody>
      </p:sp>
    </p:spTree>
    <p:extLst>
      <p:ext uri="{BB962C8B-B14F-4D97-AF65-F5344CB8AC3E}">
        <p14:creationId xmlns:p14="http://schemas.microsoft.com/office/powerpoint/2010/main" val="1754973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969" y="2832944"/>
            <a:ext cx="6858000" cy="797090"/>
          </a:xfrm>
        </p:spPr>
        <p:txBody>
          <a:bodyPr>
            <a:normAutofit fontScale="90000"/>
          </a:bodyPr>
          <a:lstStyle/>
          <a:p>
            <a:r>
              <a:rPr lang="lv-LV" b="1" dirty="0" err="1" smtClean="0">
                <a:solidFill>
                  <a:srgbClr val="002060"/>
                </a:solidFill>
              </a:rPr>
              <a:t>Mag</a:t>
            </a:r>
            <a:r>
              <a:rPr lang="lv-LV" b="1" dirty="0" smtClean="0">
                <a:solidFill>
                  <a:srgbClr val="002060"/>
                </a:solidFill>
              </a:rPr>
              <a:t>. </a:t>
            </a:r>
            <a:r>
              <a:rPr lang="lv-LV" b="1" dirty="0" err="1" smtClean="0">
                <a:solidFill>
                  <a:srgbClr val="002060"/>
                </a:solidFill>
              </a:rPr>
              <a:t>iur</a:t>
            </a:r>
            <a:r>
              <a:rPr lang="lv-LV" b="1" dirty="0" smtClean="0">
                <a:solidFill>
                  <a:srgbClr val="002060"/>
                </a:solidFill>
              </a:rPr>
              <a:t>. Dana Rone</a:t>
            </a:r>
            <a:endParaRPr lang="lv-LV" b="1" dirty="0">
              <a:solidFill>
                <a:srgbClr val="002060"/>
              </a:solidFill>
            </a:endParaRPr>
          </a:p>
        </p:txBody>
      </p:sp>
      <p:sp>
        <p:nvSpPr>
          <p:cNvPr id="3" name="Subtitle 2"/>
          <p:cNvSpPr>
            <a:spLocks noGrp="1"/>
          </p:cNvSpPr>
          <p:nvPr>
            <p:ph type="subTitle" idx="1"/>
          </p:nvPr>
        </p:nvSpPr>
        <p:spPr>
          <a:xfrm>
            <a:off x="1143000" y="4008394"/>
            <a:ext cx="6858000" cy="1259411"/>
          </a:xfrm>
        </p:spPr>
        <p:txBody>
          <a:bodyPr>
            <a:noAutofit/>
          </a:bodyPr>
          <a:lstStyle/>
          <a:p>
            <a:r>
              <a:rPr lang="lv-LV" sz="3400" b="1" dirty="0" err="1" smtClean="0">
                <a:solidFill>
                  <a:schemeClr val="accent1">
                    <a:lumMod val="75000"/>
                  </a:schemeClr>
                </a:solidFill>
              </a:rPr>
              <a:t>Skills</a:t>
            </a:r>
            <a:r>
              <a:rPr lang="lv-LV" sz="3400" b="1" dirty="0" smtClean="0">
                <a:solidFill>
                  <a:schemeClr val="accent1">
                    <a:lumMod val="75000"/>
                  </a:schemeClr>
                </a:solidFill>
              </a:rPr>
              <a:t> </a:t>
            </a:r>
            <a:r>
              <a:rPr lang="lv-LV" sz="3400" b="1" dirty="0" err="1" smtClean="0">
                <a:solidFill>
                  <a:schemeClr val="accent1">
                    <a:lumMod val="75000"/>
                  </a:schemeClr>
                </a:solidFill>
              </a:rPr>
              <a:t>of</a:t>
            </a:r>
            <a:r>
              <a:rPr lang="lv-LV" sz="3400" b="1" dirty="0" smtClean="0">
                <a:solidFill>
                  <a:schemeClr val="accent1">
                    <a:lumMod val="75000"/>
                  </a:schemeClr>
                </a:solidFill>
              </a:rPr>
              <a:t> </a:t>
            </a:r>
            <a:r>
              <a:rPr lang="lv-LV" sz="3400" b="1" dirty="0" err="1" smtClean="0">
                <a:solidFill>
                  <a:schemeClr val="accent1">
                    <a:lumMod val="75000"/>
                  </a:schemeClr>
                </a:solidFill>
              </a:rPr>
              <a:t>the</a:t>
            </a:r>
            <a:r>
              <a:rPr lang="lv-LV" sz="3400" b="1" dirty="0" smtClean="0">
                <a:solidFill>
                  <a:schemeClr val="accent1">
                    <a:lumMod val="75000"/>
                  </a:schemeClr>
                </a:solidFill>
              </a:rPr>
              <a:t> mediator</a:t>
            </a:r>
          </a:p>
        </p:txBody>
      </p:sp>
      <p:sp>
        <p:nvSpPr>
          <p:cNvPr id="5" name="Date Placeholder 4"/>
          <p:cNvSpPr>
            <a:spLocks noGrp="1"/>
          </p:cNvSpPr>
          <p:nvPr>
            <p:ph type="dt" sz="half" idx="10"/>
          </p:nvPr>
        </p:nvSpPr>
        <p:spPr/>
        <p:txBody>
          <a:bodyPr/>
          <a:lstStyle/>
          <a:p>
            <a:fld id="{628FFCE4-2ADA-40BA-A7B1-354002A57426}"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a:t>
            </a:fld>
            <a:endParaRPr lang="lv-LV"/>
          </a:p>
        </p:txBody>
      </p:sp>
      <p:pic>
        <p:nvPicPr>
          <p:cNvPr id="7" name="Picture 6" descr="C:\Users\KristineTi.TMC_A\Desktop\heade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808"/>
          </a:xfrm>
          <a:prstGeom prst="rect">
            <a:avLst/>
          </a:prstGeom>
          <a:noFill/>
          <a:ln>
            <a:noFill/>
          </a:ln>
        </p:spPr>
      </p:pic>
    </p:spTree>
    <p:extLst>
      <p:ext uri="{BB962C8B-B14F-4D97-AF65-F5344CB8AC3E}">
        <p14:creationId xmlns:p14="http://schemas.microsoft.com/office/powerpoint/2010/main" val="6311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Joint</a:t>
            </a:r>
            <a:r>
              <a:rPr lang="lv-LV" sz="3800" dirty="0" smtClean="0"/>
              <a:t> </a:t>
            </a:r>
            <a:r>
              <a:rPr lang="lv-LV" sz="3800" dirty="0" err="1" smtClean="0"/>
              <a:t>and</a:t>
            </a:r>
            <a:r>
              <a:rPr lang="lv-LV" sz="3800" dirty="0" smtClean="0"/>
              <a:t> </a:t>
            </a:r>
            <a:r>
              <a:rPr lang="lv-LV" sz="3800" dirty="0" err="1" smtClean="0"/>
              <a:t>separate</a:t>
            </a:r>
            <a:r>
              <a:rPr lang="lv-LV" sz="3800" dirty="0" smtClean="0"/>
              <a:t> </a:t>
            </a:r>
            <a:r>
              <a:rPr lang="lv-LV" sz="3800" dirty="0" err="1" smtClean="0"/>
              <a:t>sessions</a:t>
            </a:r>
            <a:endParaRPr lang="lv-LV" sz="3800" dirty="0"/>
          </a:p>
        </p:txBody>
      </p:sp>
      <p:sp>
        <p:nvSpPr>
          <p:cNvPr id="3" name="Content Placeholder 2"/>
          <p:cNvSpPr>
            <a:spLocks noGrp="1"/>
          </p:cNvSpPr>
          <p:nvPr>
            <p:ph idx="1"/>
          </p:nvPr>
        </p:nvSpPr>
        <p:spPr/>
        <p:txBody>
          <a:bodyPr>
            <a:normAutofit fontScale="77500" lnSpcReduction="20000"/>
          </a:bodyPr>
          <a:lstStyle/>
          <a:p>
            <a:r>
              <a:rPr lang="lv-LV" dirty="0" smtClean="0"/>
              <a:t>P</a:t>
            </a:r>
            <a:r>
              <a:rPr lang="en-GB" dirty="0" err="1" smtClean="0"/>
              <a:t>roportion</a:t>
            </a:r>
            <a:r>
              <a:rPr lang="en-GB" dirty="0"/>
              <a:t>, division and amount </a:t>
            </a:r>
            <a:r>
              <a:rPr lang="lv-LV" dirty="0" err="1" smtClean="0"/>
              <a:t>of</a:t>
            </a:r>
            <a:r>
              <a:rPr lang="lv-LV" dirty="0" smtClean="0"/>
              <a:t> </a:t>
            </a:r>
            <a:r>
              <a:rPr lang="lv-LV" dirty="0" err="1" smtClean="0"/>
              <a:t>joint</a:t>
            </a:r>
            <a:r>
              <a:rPr lang="lv-LV" dirty="0" smtClean="0"/>
              <a:t> </a:t>
            </a:r>
            <a:r>
              <a:rPr lang="lv-LV" dirty="0" err="1" smtClean="0"/>
              <a:t>and</a:t>
            </a:r>
            <a:r>
              <a:rPr lang="lv-LV" dirty="0" smtClean="0"/>
              <a:t> </a:t>
            </a:r>
            <a:r>
              <a:rPr lang="lv-LV" dirty="0" err="1" smtClean="0"/>
              <a:t>separate</a:t>
            </a:r>
            <a:r>
              <a:rPr lang="lv-LV" dirty="0" smtClean="0"/>
              <a:t> </a:t>
            </a:r>
            <a:r>
              <a:rPr lang="lv-LV" dirty="0" err="1" smtClean="0"/>
              <a:t>sessions</a:t>
            </a:r>
            <a:r>
              <a:rPr lang="lv-LV" dirty="0" smtClean="0"/>
              <a:t> </a:t>
            </a:r>
            <a:r>
              <a:rPr lang="en-GB" dirty="0" smtClean="0"/>
              <a:t>depends </a:t>
            </a:r>
            <a:r>
              <a:rPr lang="en-GB" dirty="0"/>
              <a:t>on the choice of working style of the </a:t>
            </a:r>
            <a:r>
              <a:rPr lang="en-GB" dirty="0" smtClean="0"/>
              <a:t>mediator</a:t>
            </a:r>
            <a:endParaRPr lang="lv-LV" dirty="0"/>
          </a:p>
          <a:p>
            <a:r>
              <a:rPr lang="en-GB" dirty="0"/>
              <a:t>If the mediation process is begun with a joint meeting, then the parties strengthen their confidence in neutrality of mediator and his equal attitude towards both parties, because in the first session they all meet together and explain their situation in obviously equal </a:t>
            </a:r>
            <a:r>
              <a:rPr lang="en-GB" dirty="0" smtClean="0"/>
              <a:t>condition</a:t>
            </a:r>
            <a:r>
              <a:rPr lang="lv-LV" dirty="0" smtClean="0"/>
              <a:t>s</a:t>
            </a:r>
          </a:p>
          <a:p>
            <a:r>
              <a:rPr lang="lv-LV" dirty="0" smtClean="0"/>
              <a:t>W</a:t>
            </a:r>
            <a:r>
              <a:rPr lang="en-GB" dirty="0" smtClean="0"/>
              <a:t>hen </a:t>
            </a:r>
            <a:r>
              <a:rPr lang="en-GB" dirty="0"/>
              <a:t>the mediation process is opened by separate sessions, there is a much higher probability that both parties will disclose without delay to the mediator their wishes, aims and </a:t>
            </a:r>
            <a:r>
              <a:rPr lang="en-GB" dirty="0" smtClean="0"/>
              <a:t>interests </a:t>
            </a:r>
            <a:endParaRPr lang="lv-LV" dirty="0" smtClean="0"/>
          </a:p>
          <a:p>
            <a:r>
              <a:rPr lang="lv-LV" dirty="0" smtClean="0"/>
              <a:t>T</a:t>
            </a:r>
            <a:r>
              <a:rPr lang="en-GB" dirty="0" smtClean="0"/>
              <a:t>he </a:t>
            </a:r>
            <a:r>
              <a:rPr lang="en-GB" dirty="0"/>
              <a:t>risk of separate sessions is connected with the fact that the opponent can feel and demonstrate distrust in the mediator and start questioning his neutrality, not knowing what issues the mediator has discussed with the opponent in the absence of the other </a:t>
            </a:r>
            <a:r>
              <a:rPr lang="en-GB" dirty="0" smtClean="0"/>
              <a:t>party</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10</a:t>
            </a:fld>
            <a:endParaRPr lang="lv-LV"/>
          </a:p>
        </p:txBody>
      </p:sp>
    </p:spTree>
    <p:extLst>
      <p:ext uri="{BB962C8B-B14F-4D97-AF65-F5344CB8AC3E}">
        <p14:creationId xmlns:p14="http://schemas.microsoft.com/office/powerpoint/2010/main" val="982823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Notes</a:t>
            </a:r>
            <a:r>
              <a:rPr lang="lv-LV" sz="3800" dirty="0" smtClean="0"/>
              <a:t> </a:t>
            </a:r>
            <a:r>
              <a:rPr lang="lv-LV" sz="3800" dirty="0" err="1" smtClean="0"/>
              <a:t>and</a:t>
            </a:r>
            <a:r>
              <a:rPr lang="lv-LV" sz="3800" dirty="0" smtClean="0"/>
              <a:t> </a:t>
            </a:r>
            <a:r>
              <a:rPr lang="lv-LV" sz="3800" dirty="0" err="1" smtClean="0"/>
              <a:t>tools</a:t>
            </a:r>
            <a:endParaRPr lang="lv-LV" sz="3800" dirty="0"/>
          </a:p>
        </p:txBody>
      </p:sp>
      <p:sp>
        <p:nvSpPr>
          <p:cNvPr id="3" name="Content Placeholder 2"/>
          <p:cNvSpPr>
            <a:spLocks noGrp="1"/>
          </p:cNvSpPr>
          <p:nvPr>
            <p:ph idx="1"/>
          </p:nvPr>
        </p:nvSpPr>
        <p:spPr/>
        <p:txBody>
          <a:bodyPr>
            <a:normAutofit fontScale="92500" lnSpcReduction="10000"/>
          </a:bodyPr>
          <a:lstStyle/>
          <a:p>
            <a:r>
              <a:rPr lang="lv-LV" dirty="0" smtClean="0"/>
              <a:t>M</a:t>
            </a:r>
            <a:r>
              <a:rPr lang="en-GB" dirty="0" err="1" smtClean="0"/>
              <a:t>ediator</a:t>
            </a:r>
            <a:r>
              <a:rPr lang="en-GB" dirty="0" smtClean="0"/>
              <a:t> </a:t>
            </a:r>
            <a:r>
              <a:rPr lang="en-GB" dirty="0"/>
              <a:t>is free to use a variety of technical tools, mainly taking notes, writing down and </a:t>
            </a:r>
            <a:r>
              <a:rPr lang="en-GB" dirty="0" smtClean="0"/>
              <a:t>visualization</a:t>
            </a:r>
            <a:endParaRPr lang="lv-LV" dirty="0" smtClean="0"/>
          </a:p>
          <a:p>
            <a:r>
              <a:rPr lang="lv-LV" dirty="0" smtClean="0"/>
              <a:t>T</a:t>
            </a:r>
            <a:r>
              <a:rPr lang="en-GB" dirty="0" err="1" smtClean="0"/>
              <a:t>aking</a:t>
            </a:r>
            <a:r>
              <a:rPr lang="en-GB" dirty="0" smtClean="0"/>
              <a:t> </a:t>
            </a:r>
            <a:r>
              <a:rPr lang="en-GB" dirty="0"/>
              <a:t>notes is necessary for the mediator </a:t>
            </a:r>
            <a:r>
              <a:rPr lang="en-GB" dirty="0" smtClean="0"/>
              <a:t>himself</a:t>
            </a:r>
            <a:endParaRPr lang="lv-LV" dirty="0"/>
          </a:p>
          <a:p>
            <a:r>
              <a:rPr lang="lv-LV" dirty="0" smtClean="0"/>
              <a:t>M</a:t>
            </a:r>
            <a:r>
              <a:rPr lang="en-GB" dirty="0" err="1" smtClean="0"/>
              <a:t>ediator</a:t>
            </a:r>
            <a:r>
              <a:rPr lang="en-GB" dirty="0" smtClean="0"/>
              <a:t> </a:t>
            </a:r>
            <a:r>
              <a:rPr lang="en-GB" dirty="0"/>
              <a:t>can </a:t>
            </a:r>
            <a:r>
              <a:rPr lang="en-GB" dirty="0" smtClean="0"/>
              <a:t>provide </a:t>
            </a:r>
            <a:r>
              <a:rPr lang="lv-LV" dirty="0" err="1" smtClean="0"/>
              <a:t>parties</a:t>
            </a:r>
            <a:r>
              <a:rPr lang="lv-LV" dirty="0" smtClean="0"/>
              <a:t> </a:t>
            </a:r>
            <a:r>
              <a:rPr lang="lv-LV" dirty="0" err="1" smtClean="0"/>
              <a:t>with</a:t>
            </a:r>
            <a:r>
              <a:rPr lang="en-GB" dirty="0" smtClean="0"/>
              <a:t> </a:t>
            </a:r>
            <a:r>
              <a:rPr lang="en-GB" dirty="0"/>
              <a:t>sheets of paper and pens, so the disputants could write down their </a:t>
            </a:r>
            <a:r>
              <a:rPr lang="en-GB" dirty="0" smtClean="0"/>
              <a:t>thoughts</a:t>
            </a:r>
            <a:endParaRPr lang="lv-LV" dirty="0"/>
          </a:p>
          <a:p>
            <a:r>
              <a:rPr lang="lv-LV" dirty="0" smtClean="0"/>
              <a:t>A</a:t>
            </a:r>
            <a:r>
              <a:rPr lang="en-GB" dirty="0" smtClean="0"/>
              <a:t> </a:t>
            </a:r>
            <a:r>
              <a:rPr lang="en-GB" dirty="0"/>
              <a:t>black or whiteboard or flipchart </a:t>
            </a:r>
            <a:r>
              <a:rPr lang="en-GB" dirty="0" smtClean="0"/>
              <a:t>pages</a:t>
            </a:r>
            <a:endParaRPr lang="lv-LV" dirty="0" smtClean="0"/>
          </a:p>
          <a:p>
            <a:r>
              <a:rPr lang="lv-LV" dirty="0" smtClean="0"/>
              <a:t>M</a:t>
            </a:r>
            <a:r>
              <a:rPr lang="en-GB" dirty="0" err="1" smtClean="0"/>
              <a:t>arkers</a:t>
            </a:r>
            <a:r>
              <a:rPr lang="en-GB" dirty="0" smtClean="0"/>
              <a:t> </a:t>
            </a:r>
            <a:r>
              <a:rPr lang="en-GB" dirty="0"/>
              <a:t>of different </a:t>
            </a:r>
            <a:r>
              <a:rPr lang="en-GB" dirty="0" err="1"/>
              <a:t>colors</a:t>
            </a:r>
            <a:r>
              <a:rPr lang="en-GB" dirty="0"/>
              <a:t> </a:t>
            </a:r>
            <a:r>
              <a:rPr lang="lv-LV" dirty="0" smtClean="0"/>
              <a:t>– </a:t>
            </a:r>
            <a:r>
              <a:rPr lang="lv-LV" dirty="0" err="1" smtClean="0"/>
              <a:t>so</a:t>
            </a:r>
            <a:r>
              <a:rPr lang="lv-LV" dirty="0" smtClean="0"/>
              <a:t> </a:t>
            </a:r>
            <a:r>
              <a:rPr lang="en-GB" dirty="0" smtClean="0"/>
              <a:t>the </a:t>
            </a:r>
            <a:r>
              <a:rPr lang="en-GB" dirty="0"/>
              <a:t>mediator can write </a:t>
            </a:r>
            <a:r>
              <a:rPr lang="en-GB" dirty="0" smtClean="0"/>
              <a:t>themes</a:t>
            </a:r>
            <a:r>
              <a:rPr lang="en-GB" dirty="0"/>
              <a:t>, aims, interests and other useful points to be discussed in the </a:t>
            </a:r>
            <a:r>
              <a:rPr lang="en-GB" dirty="0" smtClean="0"/>
              <a:t>mediation</a:t>
            </a:r>
            <a:r>
              <a:rPr lang="en-GB" dirty="0"/>
              <a:t/>
            </a:r>
            <a:br>
              <a:rPr lang="en-GB" dirty="0"/>
            </a:b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11</a:t>
            </a:fld>
            <a:endParaRPr lang="lv-LV"/>
          </a:p>
        </p:txBody>
      </p:sp>
    </p:spTree>
    <p:extLst>
      <p:ext uri="{BB962C8B-B14F-4D97-AF65-F5344CB8AC3E}">
        <p14:creationId xmlns:p14="http://schemas.microsoft.com/office/powerpoint/2010/main" val="167289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Notes</a:t>
            </a:r>
            <a:r>
              <a:rPr lang="lv-LV" sz="3800" dirty="0" smtClean="0"/>
              <a:t> </a:t>
            </a:r>
            <a:r>
              <a:rPr lang="lv-LV" sz="3800" dirty="0" err="1" smtClean="0"/>
              <a:t>and</a:t>
            </a:r>
            <a:r>
              <a:rPr lang="lv-LV" sz="3800" dirty="0" smtClean="0"/>
              <a:t> </a:t>
            </a:r>
            <a:r>
              <a:rPr lang="lv-LV" sz="3800" dirty="0" err="1" smtClean="0"/>
              <a:t>tools</a:t>
            </a:r>
            <a:endParaRPr lang="lv-LV" sz="3800" dirty="0"/>
          </a:p>
        </p:txBody>
      </p:sp>
      <p:sp>
        <p:nvSpPr>
          <p:cNvPr id="3" name="Content Placeholder 2"/>
          <p:cNvSpPr>
            <a:spLocks noGrp="1"/>
          </p:cNvSpPr>
          <p:nvPr>
            <p:ph idx="1"/>
          </p:nvPr>
        </p:nvSpPr>
        <p:spPr/>
        <p:txBody>
          <a:bodyPr>
            <a:normAutofit/>
          </a:bodyPr>
          <a:lstStyle/>
          <a:p>
            <a:r>
              <a:rPr lang="lv-LV" dirty="0" err="1" smtClean="0"/>
              <a:t>Vi</a:t>
            </a:r>
            <a:r>
              <a:rPr lang="en-GB" dirty="0" err="1" smtClean="0"/>
              <a:t>sualization</a:t>
            </a:r>
            <a:r>
              <a:rPr lang="en-GB" dirty="0" smtClean="0"/>
              <a:t> </a:t>
            </a:r>
            <a:r>
              <a:rPr lang="en-GB" dirty="0"/>
              <a:t>of the subjects helps to the parties to better perceive the subject </a:t>
            </a:r>
            <a:r>
              <a:rPr lang="en-GB"/>
              <a:t>of </a:t>
            </a:r>
            <a:r>
              <a:rPr lang="en-GB" smtClean="0"/>
              <a:t>discussion </a:t>
            </a:r>
            <a:r>
              <a:rPr lang="en-GB" dirty="0"/>
              <a:t>and concentrate on it during the </a:t>
            </a:r>
            <a:r>
              <a:rPr lang="en-GB" dirty="0" smtClean="0"/>
              <a:t>process</a:t>
            </a:r>
            <a:endParaRPr lang="lv-LV" dirty="0" smtClean="0"/>
          </a:p>
          <a:p>
            <a:r>
              <a:rPr lang="en-GB" dirty="0" smtClean="0"/>
              <a:t>These </a:t>
            </a:r>
            <a:r>
              <a:rPr lang="en-GB" dirty="0"/>
              <a:t>and other methods and tools of mediation should be </a:t>
            </a:r>
            <a:r>
              <a:rPr lang="en-GB" dirty="0" smtClean="0"/>
              <a:t>use</a:t>
            </a:r>
            <a:r>
              <a:rPr lang="lv-LV" dirty="0" smtClean="0"/>
              <a:t>d</a:t>
            </a:r>
            <a:r>
              <a:rPr lang="en-GB" dirty="0" smtClean="0"/>
              <a:t> </a:t>
            </a:r>
            <a:r>
              <a:rPr lang="en-GB" dirty="0"/>
              <a:t>with the aim to promote negotiations between the parties and better perception, not just to show how creative the mediator can </a:t>
            </a:r>
            <a:r>
              <a:rPr lang="en-GB" dirty="0" smtClean="0"/>
              <a:t>be</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12</a:t>
            </a:fld>
            <a:endParaRPr lang="lv-LV"/>
          </a:p>
        </p:txBody>
      </p:sp>
    </p:spTree>
    <p:extLst>
      <p:ext uri="{BB962C8B-B14F-4D97-AF65-F5344CB8AC3E}">
        <p14:creationId xmlns:p14="http://schemas.microsoft.com/office/powerpoint/2010/main" val="3936781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pPr algn="ctr"/>
            <a:r>
              <a:rPr lang="lv-LV" dirty="0" err="1" smtClean="0"/>
              <a:t>Thank</a:t>
            </a:r>
            <a:r>
              <a:rPr lang="lv-LV" dirty="0" smtClean="0"/>
              <a:t> </a:t>
            </a:r>
            <a:r>
              <a:rPr lang="lv-LV" dirty="0" err="1" smtClean="0"/>
              <a:t>you</a:t>
            </a:r>
            <a:r>
              <a:rPr lang="lv-LV" dirty="0" smtClean="0"/>
              <a:t>!</a:t>
            </a:r>
            <a:endParaRPr lang="lv-LV" dirty="0"/>
          </a:p>
        </p:txBody>
      </p:sp>
      <p:sp>
        <p:nvSpPr>
          <p:cNvPr id="3" name="Content Placeholder 2"/>
          <p:cNvSpPr>
            <a:spLocks noGrp="1"/>
          </p:cNvSpPr>
          <p:nvPr>
            <p:ph idx="1"/>
          </p:nvPr>
        </p:nvSpPr>
        <p:spPr/>
        <p:txBody>
          <a:bodyPr/>
          <a:lstStyle/>
          <a:p>
            <a:pPr marL="0" indent="0" algn="ctr">
              <a:buNone/>
            </a:pPr>
            <a:r>
              <a:rPr lang="lv-LV" dirty="0" err="1" smtClean="0"/>
              <a:t>For</a:t>
            </a:r>
            <a:r>
              <a:rPr lang="lv-LV" dirty="0" smtClean="0"/>
              <a:t> </a:t>
            </a:r>
            <a:r>
              <a:rPr lang="lv-LV" dirty="0" err="1" smtClean="0"/>
              <a:t>further</a:t>
            </a:r>
            <a:r>
              <a:rPr lang="lv-LV" dirty="0" smtClean="0"/>
              <a:t> </a:t>
            </a:r>
            <a:r>
              <a:rPr lang="lv-LV" dirty="0" err="1" smtClean="0"/>
              <a:t>questions</a:t>
            </a:r>
            <a:r>
              <a:rPr lang="lv-LV" dirty="0" smtClean="0"/>
              <a:t> </a:t>
            </a:r>
            <a:r>
              <a:rPr lang="lv-LV" dirty="0" err="1" smtClean="0"/>
              <a:t>on</a:t>
            </a:r>
            <a:r>
              <a:rPr lang="lv-LV" dirty="0" smtClean="0"/>
              <a:t> </a:t>
            </a:r>
            <a:r>
              <a:rPr lang="lv-LV" dirty="0" err="1" smtClean="0"/>
              <a:t>mediation</a:t>
            </a:r>
            <a:r>
              <a:rPr lang="lv-LV" dirty="0" smtClean="0"/>
              <a:t> </a:t>
            </a:r>
            <a:r>
              <a:rPr lang="lv-LV" dirty="0" err="1" smtClean="0"/>
              <a:t>please</a:t>
            </a:r>
            <a:r>
              <a:rPr lang="lv-LV" dirty="0" smtClean="0"/>
              <a:t> </a:t>
            </a:r>
            <a:r>
              <a:rPr lang="lv-LV" dirty="0" err="1" smtClean="0"/>
              <a:t>write</a:t>
            </a:r>
            <a:r>
              <a:rPr lang="lv-LV" dirty="0" smtClean="0"/>
              <a:t> to:</a:t>
            </a:r>
          </a:p>
          <a:p>
            <a:pPr marL="0" indent="0" algn="ctr">
              <a:buNone/>
            </a:pPr>
            <a:r>
              <a:rPr lang="lv-LV" dirty="0" err="1" smtClean="0"/>
              <a:t>dana.rone@latnet.lv</a:t>
            </a:r>
            <a:endParaRPr lang="lv-LV" dirty="0"/>
          </a:p>
        </p:txBody>
      </p:sp>
      <p:sp>
        <p:nvSpPr>
          <p:cNvPr id="4" name="Date Placeholder 3"/>
          <p:cNvSpPr>
            <a:spLocks noGrp="1"/>
          </p:cNvSpPr>
          <p:nvPr>
            <p:ph type="dt" sz="half" idx="10"/>
          </p:nvPr>
        </p:nvSpPr>
        <p:spPr/>
        <p:txBody>
          <a:bodyPr/>
          <a:lstStyle/>
          <a:p>
            <a:fld id="{48616FF4-C30A-4052-93D2-90308A67C487}"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13</a:t>
            </a:fld>
            <a:endParaRPr lang="lv-LV"/>
          </a:p>
        </p:txBody>
      </p:sp>
    </p:spTree>
    <p:extLst>
      <p:ext uri="{BB962C8B-B14F-4D97-AF65-F5344CB8AC3E}">
        <p14:creationId xmlns:p14="http://schemas.microsoft.com/office/powerpoint/2010/main" val="3085259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a:bodyPr>
          <a:lstStyle/>
          <a:p>
            <a:r>
              <a:rPr lang="lv-LV" dirty="0" err="1" smtClean="0"/>
              <a:t>Introduction</a:t>
            </a:r>
            <a:endParaRPr lang="lv-LV" dirty="0"/>
          </a:p>
        </p:txBody>
      </p:sp>
      <p:sp>
        <p:nvSpPr>
          <p:cNvPr id="3" name="Content Placeholder 2"/>
          <p:cNvSpPr>
            <a:spLocks noGrp="1"/>
          </p:cNvSpPr>
          <p:nvPr>
            <p:ph idx="1"/>
          </p:nvPr>
        </p:nvSpPr>
        <p:spPr/>
        <p:txBody>
          <a:bodyPr>
            <a:normAutofit/>
          </a:bodyPr>
          <a:lstStyle/>
          <a:p>
            <a:r>
              <a:rPr lang="lv-LV" dirty="0" err="1" smtClean="0"/>
              <a:t>Theoretically</a:t>
            </a:r>
            <a:r>
              <a:rPr lang="lv-LV" dirty="0" smtClean="0"/>
              <a:t> </a:t>
            </a:r>
            <a:r>
              <a:rPr lang="lv-LV" dirty="0" err="1" smtClean="0"/>
              <a:t>strong</a:t>
            </a:r>
            <a:r>
              <a:rPr lang="lv-LV" dirty="0" smtClean="0"/>
              <a:t> mediator </a:t>
            </a:r>
            <a:r>
              <a:rPr lang="lv-LV" dirty="0" err="1" smtClean="0"/>
              <a:t>can</a:t>
            </a:r>
            <a:r>
              <a:rPr lang="lv-LV" dirty="0" smtClean="0"/>
              <a:t> </a:t>
            </a:r>
            <a:r>
              <a:rPr lang="lv-LV" dirty="0" err="1" smtClean="0"/>
              <a:t>write</a:t>
            </a:r>
            <a:r>
              <a:rPr lang="lv-LV" dirty="0" smtClean="0"/>
              <a:t> a </a:t>
            </a:r>
            <a:r>
              <a:rPr lang="lv-LV" dirty="0" err="1" smtClean="0"/>
              <a:t>good</a:t>
            </a:r>
            <a:r>
              <a:rPr lang="lv-LV" dirty="0" smtClean="0"/>
              <a:t> </a:t>
            </a:r>
            <a:r>
              <a:rPr lang="lv-LV" dirty="0" err="1" smtClean="0"/>
              <a:t>book</a:t>
            </a:r>
            <a:r>
              <a:rPr lang="lv-LV" dirty="0" smtClean="0"/>
              <a:t>, </a:t>
            </a:r>
            <a:r>
              <a:rPr lang="lv-LV" dirty="0" err="1" smtClean="0"/>
              <a:t>but</a:t>
            </a:r>
            <a:r>
              <a:rPr lang="lv-LV" dirty="0" smtClean="0"/>
              <a:t> </a:t>
            </a:r>
            <a:r>
              <a:rPr lang="lv-LV" dirty="0" err="1" smtClean="0"/>
              <a:t>how</a:t>
            </a:r>
            <a:r>
              <a:rPr lang="lv-LV" dirty="0" smtClean="0"/>
              <a:t> </a:t>
            </a:r>
            <a:r>
              <a:rPr lang="lv-LV" dirty="0" err="1" smtClean="0"/>
              <a:t>about</a:t>
            </a:r>
            <a:r>
              <a:rPr lang="lv-LV" dirty="0" smtClean="0"/>
              <a:t> </a:t>
            </a:r>
            <a:r>
              <a:rPr lang="lv-LV" dirty="0" err="1" smtClean="0"/>
              <a:t>practical</a:t>
            </a:r>
            <a:r>
              <a:rPr lang="lv-LV" dirty="0" smtClean="0"/>
              <a:t> </a:t>
            </a:r>
            <a:r>
              <a:rPr lang="lv-LV" dirty="0" err="1" smtClean="0"/>
              <a:t>aspects</a:t>
            </a:r>
            <a:r>
              <a:rPr lang="lv-LV" dirty="0" smtClean="0"/>
              <a:t>?</a:t>
            </a:r>
          </a:p>
          <a:p>
            <a:r>
              <a:rPr lang="lv-LV" dirty="0" err="1" smtClean="0"/>
              <a:t>Some</a:t>
            </a:r>
            <a:r>
              <a:rPr lang="lv-LV" dirty="0" smtClean="0"/>
              <a:t> </a:t>
            </a:r>
            <a:r>
              <a:rPr lang="en-GB" dirty="0" smtClean="0"/>
              <a:t>mediators </a:t>
            </a:r>
            <a:r>
              <a:rPr lang="en-GB" dirty="0"/>
              <a:t>confess that they follow their intuition more than strict rules previously read in the theory books</a:t>
            </a:r>
            <a:endParaRPr lang="lv-LV" dirty="0"/>
          </a:p>
          <a:p>
            <a:endParaRPr lang="lv-LV" dirty="0"/>
          </a:p>
        </p:txBody>
      </p:sp>
      <p:sp>
        <p:nvSpPr>
          <p:cNvPr id="4" name="Date Placeholder 3"/>
          <p:cNvSpPr>
            <a:spLocks noGrp="1"/>
          </p:cNvSpPr>
          <p:nvPr>
            <p:ph type="dt" sz="half" idx="10"/>
          </p:nvPr>
        </p:nvSpPr>
        <p:spPr/>
        <p:txBody>
          <a:bodyPr/>
          <a:lstStyle/>
          <a:p>
            <a:fld id="{3188EC15-E9C1-433A-9D2D-DFCC3C7F35BD}"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2</a:t>
            </a:fld>
            <a:endParaRPr lang="lv-LV"/>
          </a:p>
        </p:txBody>
      </p:sp>
    </p:spTree>
    <p:extLst>
      <p:ext uri="{BB962C8B-B14F-4D97-AF65-F5344CB8AC3E}">
        <p14:creationId xmlns:p14="http://schemas.microsoft.com/office/powerpoint/2010/main" val="4075165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fontScale="90000"/>
          </a:bodyPr>
          <a:lstStyle/>
          <a:p>
            <a:r>
              <a:rPr lang="en-GB" b="1" dirty="0"/>
              <a:t>Getting prepared for mediation session and setting the </a:t>
            </a:r>
            <a:r>
              <a:rPr lang="en-GB" b="1" dirty="0" smtClean="0"/>
              <a:t>room</a:t>
            </a:r>
            <a:endParaRPr lang="lv-LV" dirty="0"/>
          </a:p>
        </p:txBody>
      </p:sp>
      <p:sp>
        <p:nvSpPr>
          <p:cNvPr id="3" name="Content Placeholder 2"/>
          <p:cNvSpPr>
            <a:spLocks noGrp="1"/>
          </p:cNvSpPr>
          <p:nvPr>
            <p:ph idx="1"/>
          </p:nvPr>
        </p:nvSpPr>
        <p:spPr/>
        <p:txBody>
          <a:bodyPr>
            <a:normAutofit fontScale="92500" lnSpcReduction="20000"/>
          </a:bodyPr>
          <a:lstStyle/>
          <a:p>
            <a:r>
              <a:rPr lang="en-GB" dirty="0"/>
              <a:t>Safe and </a:t>
            </a:r>
            <a:r>
              <a:rPr lang="en-GB" dirty="0" err="1" smtClean="0"/>
              <a:t>cozy</a:t>
            </a:r>
            <a:endParaRPr lang="lv-LV" dirty="0" smtClean="0"/>
          </a:p>
          <a:p>
            <a:r>
              <a:rPr lang="lv-LV" dirty="0" smtClean="0"/>
              <a:t>No </a:t>
            </a:r>
            <a:r>
              <a:rPr lang="en-GB" dirty="0" smtClean="0"/>
              <a:t>possible </a:t>
            </a:r>
            <a:r>
              <a:rPr lang="en-GB" dirty="0"/>
              <a:t>intrusion of third persons, disturbance by others and emotional attacks by either a mediator or by the </a:t>
            </a:r>
            <a:r>
              <a:rPr lang="en-GB" dirty="0" smtClean="0"/>
              <a:t>opponent</a:t>
            </a:r>
            <a:endParaRPr lang="lv-LV" dirty="0" smtClean="0"/>
          </a:p>
          <a:p>
            <a:r>
              <a:rPr lang="lv-LV" dirty="0" smtClean="0"/>
              <a:t>F</a:t>
            </a:r>
            <a:r>
              <a:rPr lang="en-GB" dirty="0" smtClean="0"/>
              <a:t>eel </a:t>
            </a:r>
            <a:r>
              <a:rPr lang="en-GB" dirty="0"/>
              <a:t>in it like at home – relaxed, peaceful and under no unnecessary </a:t>
            </a:r>
            <a:r>
              <a:rPr lang="en-GB" dirty="0" smtClean="0"/>
              <a:t>stress</a:t>
            </a:r>
            <a:endParaRPr lang="lv-LV" dirty="0" smtClean="0"/>
          </a:p>
          <a:p>
            <a:r>
              <a:rPr lang="lv-LV" dirty="0" smtClean="0"/>
              <a:t>T</a:t>
            </a:r>
            <a:r>
              <a:rPr lang="en-GB" dirty="0" err="1" smtClean="0"/>
              <a:t>est</a:t>
            </a:r>
            <a:r>
              <a:rPr lang="en-GB" dirty="0" smtClean="0"/>
              <a:t> </a:t>
            </a:r>
            <a:r>
              <a:rPr lang="en-GB" dirty="0"/>
              <a:t>question: “How would I feel if I would enter this room for the first time to proceed with mediation?” </a:t>
            </a:r>
            <a:endParaRPr lang="lv-LV" dirty="0" smtClean="0"/>
          </a:p>
          <a:p>
            <a:r>
              <a:rPr lang="lv-LV" dirty="0" err="1" smtClean="0"/>
              <a:t>Still</a:t>
            </a:r>
            <a:r>
              <a:rPr lang="lv-LV" dirty="0" smtClean="0"/>
              <a:t> – </a:t>
            </a:r>
            <a:r>
              <a:rPr lang="en-GB" dirty="0" smtClean="0"/>
              <a:t>mediation </a:t>
            </a:r>
            <a:r>
              <a:rPr lang="en-GB" dirty="0"/>
              <a:t>session is not a process of psychotherapy, but effective working round, so the environment should also be fit for writing and checking the documents, especially in business </a:t>
            </a:r>
            <a:r>
              <a:rPr lang="en-GB" dirty="0" smtClean="0"/>
              <a:t>mediation</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3</a:t>
            </a:fld>
            <a:endParaRPr lang="lv-LV"/>
          </a:p>
        </p:txBody>
      </p:sp>
    </p:spTree>
    <p:extLst>
      <p:ext uri="{BB962C8B-B14F-4D97-AF65-F5344CB8AC3E}">
        <p14:creationId xmlns:p14="http://schemas.microsoft.com/office/powerpoint/2010/main" val="202858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fontScale="90000"/>
          </a:bodyPr>
          <a:lstStyle/>
          <a:p>
            <a:r>
              <a:rPr lang="en-GB" b="1" dirty="0"/>
              <a:t>Getting prepared for mediation session and setting the </a:t>
            </a:r>
            <a:r>
              <a:rPr lang="en-GB" b="1" dirty="0" smtClean="0"/>
              <a:t>room</a:t>
            </a:r>
            <a:endParaRPr lang="lv-LV" dirty="0"/>
          </a:p>
        </p:txBody>
      </p:sp>
      <p:sp>
        <p:nvSpPr>
          <p:cNvPr id="3" name="Content Placeholder 2"/>
          <p:cNvSpPr>
            <a:spLocks noGrp="1"/>
          </p:cNvSpPr>
          <p:nvPr>
            <p:ph idx="1"/>
          </p:nvPr>
        </p:nvSpPr>
        <p:spPr/>
        <p:txBody>
          <a:bodyPr>
            <a:normAutofit fontScale="92500" lnSpcReduction="10000"/>
          </a:bodyPr>
          <a:lstStyle/>
          <a:p>
            <a:r>
              <a:rPr lang="en-GB" dirty="0" smtClean="0"/>
              <a:t>T</a:t>
            </a:r>
            <a:r>
              <a:rPr lang="lv-LV" dirty="0" err="1" smtClean="0"/>
              <a:t>able</a:t>
            </a:r>
            <a:r>
              <a:rPr lang="lv-LV" dirty="0" smtClean="0"/>
              <a:t> </a:t>
            </a:r>
            <a:r>
              <a:rPr lang="lv-LV" dirty="0" err="1" smtClean="0"/>
              <a:t>or</a:t>
            </a:r>
            <a:r>
              <a:rPr lang="lv-LV" dirty="0" smtClean="0"/>
              <a:t> </a:t>
            </a:r>
            <a:r>
              <a:rPr lang="lv-LV" dirty="0" err="1" smtClean="0"/>
              <a:t>not</a:t>
            </a:r>
            <a:r>
              <a:rPr lang="lv-LV" dirty="0" smtClean="0"/>
              <a:t> </a:t>
            </a:r>
            <a:r>
              <a:rPr lang="lv-LV" dirty="0" err="1" smtClean="0"/>
              <a:t>table</a:t>
            </a:r>
            <a:r>
              <a:rPr lang="lv-LV" dirty="0" smtClean="0"/>
              <a:t>?</a:t>
            </a:r>
          </a:p>
          <a:p>
            <a:r>
              <a:rPr lang="lv-LV" dirty="0" err="1" smtClean="0"/>
              <a:t>Sitting</a:t>
            </a:r>
            <a:r>
              <a:rPr lang="lv-LV" dirty="0" smtClean="0"/>
              <a:t> </a:t>
            </a:r>
            <a:r>
              <a:rPr lang="lv-LV" dirty="0" err="1" smtClean="0"/>
              <a:t>in</a:t>
            </a:r>
            <a:r>
              <a:rPr lang="lv-LV" dirty="0" smtClean="0"/>
              <a:t> </a:t>
            </a:r>
            <a:r>
              <a:rPr lang="en-GB" dirty="0" smtClean="0"/>
              <a:t>a </a:t>
            </a:r>
            <a:r>
              <a:rPr lang="en-GB" dirty="0"/>
              <a:t>circle with the mediator and concentrate on talking. </a:t>
            </a:r>
            <a:r>
              <a:rPr lang="lv-LV" dirty="0" smtClean="0"/>
              <a:t>– </a:t>
            </a:r>
            <a:r>
              <a:rPr lang="lv-LV" dirty="0" err="1" smtClean="0"/>
              <a:t>Might</a:t>
            </a:r>
            <a:r>
              <a:rPr lang="lv-LV" dirty="0" smtClean="0"/>
              <a:t> </a:t>
            </a:r>
            <a:r>
              <a:rPr lang="en-GB" dirty="0" smtClean="0"/>
              <a:t>be </a:t>
            </a:r>
            <a:r>
              <a:rPr lang="en-GB" dirty="0"/>
              <a:t>effective in family mediation or other type of mediation, where emotions and feelings are at </a:t>
            </a:r>
            <a:r>
              <a:rPr lang="en-GB" dirty="0" smtClean="0"/>
              <a:t>stake</a:t>
            </a:r>
            <a:endParaRPr lang="lv-LV" dirty="0" smtClean="0"/>
          </a:p>
          <a:p>
            <a:r>
              <a:rPr lang="lv-LV" dirty="0" err="1" smtClean="0"/>
              <a:t>For</a:t>
            </a:r>
            <a:r>
              <a:rPr lang="lv-LV" dirty="0" smtClean="0"/>
              <a:t> b</a:t>
            </a:r>
            <a:r>
              <a:rPr lang="en-GB" dirty="0" err="1" smtClean="0"/>
              <a:t>usiness</a:t>
            </a:r>
            <a:r>
              <a:rPr lang="en-GB" dirty="0" smtClean="0"/>
              <a:t> </a:t>
            </a:r>
            <a:r>
              <a:rPr lang="en-GB" dirty="0"/>
              <a:t>mediation a working environment in office-type premises would be more </a:t>
            </a:r>
            <a:r>
              <a:rPr lang="en-GB" dirty="0" smtClean="0"/>
              <a:t>appropriate</a:t>
            </a:r>
            <a:endParaRPr lang="lv-LV" dirty="0" smtClean="0"/>
          </a:p>
          <a:p>
            <a:r>
              <a:rPr lang="lv-LV" dirty="0" smtClean="0"/>
              <a:t>T</a:t>
            </a:r>
            <a:r>
              <a:rPr lang="en-GB" dirty="0" smtClean="0"/>
              <a:t>he </a:t>
            </a:r>
            <a:r>
              <a:rPr lang="en-GB" dirty="0"/>
              <a:t>effect of safety provided by the table should not be </a:t>
            </a:r>
            <a:r>
              <a:rPr lang="en-GB" dirty="0" smtClean="0"/>
              <a:t>underestimated</a:t>
            </a:r>
            <a:endParaRPr lang="lv-LV" dirty="0" smtClean="0"/>
          </a:p>
          <a:p>
            <a:r>
              <a:rPr lang="lv-LV" dirty="0"/>
              <a:t>E</a:t>
            </a:r>
            <a:r>
              <a:rPr lang="en-GB" dirty="0" err="1" smtClean="0"/>
              <a:t>ffective</a:t>
            </a:r>
            <a:r>
              <a:rPr lang="en-GB" dirty="0" smtClean="0"/>
              <a:t> </a:t>
            </a:r>
            <a:r>
              <a:rPr lang="en-GB" dirty="0"/>
              <a:t>work and </a:t>
            </a:r>
            <a:r>
              <a:rPr lang="en-GB" dirty="0" smtClean="0"/>
              <a:t>reasonable </a:t>
            </a:r>
            <a:r>
              <a:rPr lang="en-GB" dirty="0"/>
              <a:t>distance and emotional safety </a:t>
            </a:r>
            <a:r>
              <a:rPr lang="en-GB" dirty="0" smtClean="0"/>
              <a:t>reasons</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4</a:t>
            </a:fld>
            <a:endParaRPr lang="lv-LV"/>
          </a:p>
        </p:txBody>
      </p:sp>
    </p:spTree>
    <p:extLst>
      <p:ext uri="{BB962C8B-B14F-4D97-AF65-F5344CB8AC3E}">
        <p14:creationId xmlns:p14="http://schemas.microsoft.com/office/powerpoint/2010/main" val="2622708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fontScale="90000"/>
          </a:bodyPr>
          <a:lstStyle/>
          <a:p>
            <a:r>
              <a:rPr lang="en-GB" b="1" dirty="0"/>
              <a:t>Getting prepared for mediation session and setting the </a:t>
            </a:r>
            <a:r>
              <a:rPr lang="en-GB" b="1" dirty="0" smtClean="0"/>
              <a:t>room</a:t>
            </a:r>
            <a:endParaRPr lang="lv-LV" dirty="0"/>
          </a:p>
        </p:txBody>
      </p:sp>
      <p:sp>
        <p:nvSpPr>
          <p:cNvPr id="3" name="Content Placeholder 2"/>
          <p:cNvSpPr>
            <a:spLocks noGrp="1"/>
          </p:cNvSpPr>
          <p:nvPr>
            <p:ph idx="1"/>
          </p:nvPr>
        </p:nvSpPr>
        <p:spPr/>
        <p:txBody>
          <a:bodyPr>
            <a:normAutofit/>
          </a:bodyPr>
          <a:lstStyle/>
          <a:p>
            <a:r>
              <a:rPr lang="lv-LV" dirty="0" err="1" smtClean="0"/>
              <a:t>Shape</a:t>
            </a:r>
            <a:r>
              <a:rPr lang="lv-LV" dirty="0" smtClean="0"/>
              <a:t> </a:t>
            </a:r>
            <a:r>
              <a:rPr lang="lv-LV" dirty="0" err="1" smtClean="0"/>
              <a:t>of</a:t>
            </a:r>
            <a:r>
              <a:rPr lang="lv-LV" dirty="0" smtClean="0"/>
              <a:t> </a:t>
            </a:r>
            <a:r>
              <a:rPr lang="lv-LV" dirty="0" err="1" smtClean="0"/>
              <a:t>the</a:t>
            </a:r>
            <a:r>
              <a:rPr lang="lv-LV" dirty="0" smtClean="0"/>
              <a:t> </a:t>
            </a:r>
            <a:r>
              <a:rPr lang="lv-LV" dirty="0" err="1" smtClean="0"/>
              <a:t>table</a:t>
            </a:r>
            <a:endParaRPr lang="lv-LV" dirty="0" smtClean="0"/>
          </a:p>
          <a:p>
            <a:r>
              <a:rPr lang="lv-LV" dirty="0" err="1" smtClean="0"/>
              <a:t>Position</a:t>
            </a:r>
            <a:r>
              <a:rPr lang="lv-LV" dirty="0" smtClean="0"/>
              <a:t> </a:t>
            </a:r>
            <a:r>
              <a:rPr lang="lv-LV" dirty="0" err="1" smtClean="0"/>
              <a:t>of</a:t>
            </a:r>
            <a:r>
              <a:rPr lang="lv-LV" dirty="0" smtClean="0"/>
              <a:t> </a:t>
            </a:r>
            <a:r>
              <a:rPr lang="lv-LV" dirty="0" err="1" smtClean="0"/>
              <a:t>chairs</a:t>
            </a:r>
            <a:endParaRPr lang="lv-LV" dirty="0" smtClean="0"/>
          </a:p>
          <a:p>
            <a:r>
              <a:rPr lang="lv-LV" dirty="0" err="1" smtClean="0"/>
              <a:t>Technical</a:t>
            </a:r>
            <a:r>
              <a:rPr lang="lv-LV" dirty="0" smtClean="0"/>
              <a:t> </a:t>
            </a:r>
            <a:r>
              <a:rPr lang="lv-LV" dirty="0" err="1" smtClean="0"/>
              <a:t>equipment</a:t>
            </a:r>
            <a:r>
              <a:rPr lang="lv-LV" dirty="0" smtClean="0"/>
              <a:t> – paper, </a:t>
            </a:r>
            <a:r>
              <a:rPr lang="lv-LV" dirty="0" err="1" smtClean="0"/>
              <a:t>pen</a:t>
            </a:r>
            <a:r>
              <a:rPr lang="lv-LV" dirty="0" smtClean="0"/>
              <a:t>, </a:t>
            </a:r>
            <a:r>
              <a:rPr lang="lv-LV" dirty="0" err="1" smtClean="0"/>
              <a:t>flipchart</a:t>
            </a:r>
            <a:r>
              <a:rPr lang="lv-LV" dirty="0" smtClean="0"/>
              <a:t>, </a:t>
            </a:r>
            <a:r>
              <a:rPr lang="lv-LV" dirty="0" err="1" smtClean="0"/>
              <a:t>stickers</a:t>
            </a:r>
            <a:r>
              <a:rPr lang="lv-LV" dirty="0" smtClean="0"/>
              <a:t>, post-it </a:t>
            </a:r>
            <a:r>
              <a:rPr lang="lv-LV" dirty="0" err="1" smtClean="0"/>
              <a:t>stickers</a:t>
            </a:r>
            <a:r>
              <a:rPr lang="lv-LV" dirty="0" smtClean="0"/>
              <a:t>, </a:t>
            </a:r>
            <a:r>
              <a:rPr lang="lv-LV" dirty="0" err="1" smtClean="0"/>
              <a:t>water</a:t>
            </a:r>
            <a:r>
              <a:rPr lang="lv-LV" dirty="0" smtClean="0"/>
              <a:t>, </a:t>
            </a:r>
            <a:r>
              <a:rPr lang="lv-LV" dirty="0" err="1" smtClean="0"/>
              <a:t>coffee</a:t>
            </a:r>
            <a:r>
              <a:rPr lang="lv-LV" dirty="0" smtClean="0"/>
              <a:t>, </a:t>
            </a:r>
            <a:r>
              <a:rPr lang="lv-LV" dirty="0" err="1" smtClean="0"/>
              <a:t>tea</a:t>
            </a:r>
            <a:r>
              <a:rPr lang="lv-LV" dirty="0" smtClean="0"/>
              <a:t>, </a:t>
            </a:r>
            <a:r>
              <a:rPr lang="lv-LV" dirty="0" err="1" smtClean="0"/>
              <a:t>napkins</a:t>
            </a:r>
            <a:r>
              <a:rPr lang="lv-LV" dirty="0" smtClean="0"/>
              <a:t>, </a:t>
            </a:r>
            <a:r>
              <a:rPr lang="lv-LV" dirty="0" err="1" smtClean="0"/>
              <a:t>clock</a:t>
            </a:r>
            <a:r>
              <a:rPr lang="lv-LV" dirty="0" smtClean="0"/>
              <a:t>, </a:t>
            </a:r>
            <a:r>
              <a:rPr lang="lv-LV" dirty="0" err="1" smtClean="0"/>
              <a:t>etc</a:t>
            </a:r>
            <a:r>
              <a:rPr lang="lv-LV" dirty="0" smtClean="0"/>
              <a:t>.</a:t>
            </a:r>
          </a:p>
          <a:p>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5</a:t>
            </a:fld>
            <a:endParaRPr lang="lv-LV"/>
          </a:p>
        </p:txBody>
      </p:sp>
    </p:spTree>
    <p:extLst>
      <p:ext uri="{BB962C8B-B14F-4D97-AF65-F5344CB8AC3E}">
        <p14:creationId xmlns:p14="http://schemas.microsoft.com/office/powerpoint/2010/main" val="341823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a:bodyPr>
          <a:lstStyle/>
          <a:p>
            <a:r>
              <a:rPr lang="lv-LV" dirty="0" err="1" smtClean="0"/>
              <a:t>Form</a:t>
            </a:r>
            <a:r>
              <a:rPr lang="lv-LV" dirty="0" smtClean="0"/>
              <a:t> </a:t>
            </a:r>
            <a:r>
              <a:rPr lang="lv-LV" dirty="0" err="1" smtClean="0"/>
              <a:t>of</a:t>
            </a:r>
            <a:r>
              <a:rPr lang="lv-LV" dirty="0" smtClean="0"/>
              <a:t> </a:t>
            </a:r>
            <a:r>
              <a:rPr lang="lv-LV" dirty="0" err="1" smtClean="0"/>
              <a:t>the</a:t>
            </a:r>
            <a:r>
              <a:rPr lang="lv-LV" dirty="0" smtClean="0"/>
              <a:t> </a:t>
            </a:r>
            <a:r>
              <a:rPr lang="lv-LV" dirty="0" err="1" smtClean="0"/>
              <a:t>questions</a:t>
            </a:r>
            <a:endParaRPr lang="lv-LV" dirty="0"/>
          </a:p>
        </p:txBody>
      </p:sp>
      <p:sp>
        <p:nvSpPr>
          <p:cNvPr id="3" name="Content Placeholder 2"/>
          <p:cNvSpPr>
            <a:spLocks noGrp="1"/>
          </p:cNvSpPr>
          <p:nvPr>
            <p:ph idx="1"/>
          </p:nvPr>
        </p:nvSpPr>
        <p:spPr/>
        <p:txBody>
          <a:bodyPr>
            <a:normAutofit fontScale="85000" lnSpcReduction="20000"/>
          </a:bodyPr>
          <a:lstStyle/>
          <a:p>
            <a:r>
              <a:rPr lang="en-GB" dirty="0"/>
              <a:t>Questions are means of communication to be used strategically, they structure and control conversation in accordance with the questioning </a:t>
            </a:r>
            <a:r>
              <a:rPr lang="en-GB" dirty="0" smtClean="0"/>
              <a:t>technique</a:t>
            </a:r>
            <a:endParaRPr lang="lv-LV" dirty="0" smtClean="0"/>
          </a:p>
          <a:p>
            <a:r>
              <a:rPr lang="en-GB" dirty="0" smtClean="0"/>
              <a:t>A </a:t>
            </a:r>
            <a:r>
              <a:rPr lang="en-GB" dirty="0"/>
              <a:t>mediator asks questions to motivate the parties to talk, tell, generate ideas, while remaining within the bounds of the main subject of the </a:t>
            </a:r>
            <a:r>
              <a:rPr lang="en-GB" dirty="0" smtClean="0"/>
              <a:t>dispute</a:t>
            </a:r>
            <a:endParaRPr lang="lv-LV" dirty="0" smtClean="0"/>
          </a:p>
          <a:p>
            <a:r>
              <a:rPr lang="en-GB" dirty="0" smtClean="0"/>
              <a:t>Open </a:t>
            </a:r>
            <a:r>
              <a:rPr lang="en-GB" dirty="0"/>
              <a:t>questions are the opposite to the closed </a:t>
            </a:r>
            <a:r>
              <a:rPr lang="en-GB" dirty="0" smtClean="0"/>
              <a:t>questions</a:t>
            </a:r>
            <a:endParaRPr lang="lv-LV" dirty="0" smtClean="0"/>
          </a:p>
          <a:p>
            <a:r>
              <a:rPr lang="en-GB" dirty="0" smtClean="0"/>
              <a:t>Open </a:t>
            </a:r>
            <a:r>
              <a:rPr lang="en-GB" dirty="0"/>
              <a:t>questions invite and motivates the parties to tell more, to disclose and share their thoughts, feelings and </a:t>
            </a:r>
            <a:r>
              <a:rPr lang="en-GB" dirty="0" smtClean="0"/>
              <a:t>intentions</a:t>
            </a:r>
            <a:endParaRPr lang="lv-LV" dirty="0" smtClean="0"/>
          </a:p>
          <a:p>
            <a:r>
              <a:rPr lang="lv-LV" dirty="0" smtClean="0"/>
              <a:t>C</a:t>
            </a:r>
            <a:r>
              <a:rPr lang="en-GB" dirty="0" err="1" smtClean="0"/>
              <a:t>losed</a:t>
            </a:r>
            <a:r>
              <a:rPr lang="en-GB" dirty="0" smtClean="0"/>
              <a:t> </a:t>
            </a:r>
            <a:r>
              <a:rPr lang="en-GB" dirty="0"/>
              <a:t>questions are the ones which examine, confirm, precise and close the story </a:t>
            </a:r>
            <a:r>
              <a:rPr lang="en-GB" dirty="0" smtClean="0"/>
              <a:t>told</a:t>
            </a:r>
            <a:endParaRPr lang="lv-LV" dirty="0" smtClean="0"/>
          </a:p>
          <a:p>
            <a:r>
              <a:rPr lang="lv-LV" dirty="0" err="1" smtClean="0"/>
              <a:t>Open</a:t>
            </a:r>
            <a:r>
              <a:rPr lang="lv-LV" dirty="0" smtClean="0"/>
              <a:t> </a:t>
            </a:r>
            <a:r>
              <a:rPr lang="lv-LV" dirty="0" err="1" smtClean="0"/>
              <a:t>questions</a:t>
            </a:r>
            <a:r>
              <a:rPr lang="lv-LV" dirty="0" smtClean="0"/>
              <a:t> </a:t>
            </a:r>
            <a:r>
              <a:rPr lang="lv-LV" dirty="0" err="1" smtClean="0"/>
              <a:t>are</a:t>
            </a:r>
            <a:r>
              <a:rPr lang="lv-LV" dirty="0" smtClean="0"/>
              <a:t> </a:t>
            </a:r>
            <a:r>
              <a:rPr lang="lv-LV" dirty="0" err="1" smtClean="0"/>
              <a:t>not</a:t>
            </a:r>
            <a:r>
              <a:rPr lang="lv-LV" dirty="0" smtClean="0"/>
              <a:t> </a:t>
            </a:r>
            <a:r>
              <a:rPr lang="lv-LV" dirty="0" err="1" smtClean="0"/>
              <a:t>better</a:t>
            </a:r>
            <a:r>
              <a:rPr lang="lv-LV" dirty="0" smtClean="0"/>
              <a:t> </a:t>
            </a:r>
            <a:r>
              <a:rPr lang="lv-LV" dirty="0" err="1" smtClean="0"/>
              <a:t>or</a:t>
            </a:r>
            <a:r>
              <a:rPr lang="lv-LV" dirty="0" smtClean="0"/>
              <a:t> </a:t>
            </a:r>
            <a:r>
              <a:rPr lang="lv-LV" dirty="0" err="1" smtClean="0"/>
              <a:t>worse</a:t>
            </a:r>
            <a:r>
              <a:rPr lang="lv-LV" dirty="0" smtClean="0"/>
              <a:t>. </a:t>
            </a:r>
            <a:r>
              <a:rPr lang="lv-LV" dirty="0" err="1" smtClean="0"/>
              <a:t>They</a:t>
            </a:r>
            <a:r>
              <a:rPr lang="lv-LV" dirty="0" smtClean="0"/>
              <a:t> </a:t>
            </a:r>
            <a:r>
              <a:rPr lang="lv-LV" dirty="0" err="1" smtClean="0"/>
              <a:t>are</a:t>
            </a:r>
            <a:r>
              <a:rPr lang="lv-LV" dirty="0" smtClean="0"/>
              <a:t> </a:t>
            </a:r>
            <a:r>
              <a:rPr lang="lv-LV" dirty="0" err="1" smtClean="0"/>
              <a:t>different</a:t>
            </a:r>
            <a:endParaRPr lang="lv-LV" dirty="0" smtClean="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6</a:t>
            </a:fld>
            <a:endParaRPr lang="lv-LV"/>
          </a:p>
        </p:txBody>
      </p:sp>
    </p:spTree>
    <p:extLst>
      <p:ext uri="{BB962C8B-B14F-4D97-AF65-F5344CB8AC3E}">
        <p14:creationId xmlns:p14="http://schemas.microsoft.com/office/powerpoint/2010/main" val="290836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a:bodyPr>
          <a:lstStyle/>
          <a:p>
            <a:r>
              <a:rPr lang="lv-LV" dirty="0" err="1" smtClean="0"/>
              <a:t>Form</a:t>
            </a:r>
            <a:r>
              <a:rPr lang="lv-LV" dirty="0" smtClean="0"/>
              <a:t> </a:t>
            </a:r>
            <a:r>
              <a:rPr lang="lv-LV" dirty="0" err="1" smtClean="0"/>
              <a:t>of</a:t>
            </a:r>
            <a:r>
              <a:rPr lang="lv-LV" dirty="0" smtClean="0"/>
              <a:t> </a:t>
            </a:r>
            <a:r>
              <a:rPr lang="lv-LV" dirty="0" err="1" smtClean="0"/>
              <a:t>the</a:t>
            </a:r>
            <a:r>
              <a:rPr lang="lv-LV" dirty="0" smtClean="0"/>
              <a:t> </a:t>
            </a:r>
            <a:r>
              <a:rPr lang="lv-LV" dirty="0" err="1" smtClean="0"/>
              <a:t>questions</a:t>
            </a:r>
            <a:endParaRPr lang="lv-LV" dirty="0"/>
          </a:p>
        </p:txBody>
      </p:sp>
      <p:sp>
        <p:nvSpPr>
          <p:cNvPr id="3" name="Content Placeholder 2"/>
          <p:cNvSpPr>
            <a:spLocks noGrp="1"/>
          </p:cNvSpPr>
          <p:nvPr>
            <p:ph idx="1"/>
          </p:nvPr>
        </p:nvSpPr>
        <p:spPr/>
        <p:txBody>
          <a:bodyPr>
            <a:normAutofit fontScale="92500" lnSpcReduction="10000"/>
          </a:bodyPr>
          <a:lstStyle/>
          <a:p>
            <a:r>
              <a:rPr lang="en-GB" dirty="0"/>
              <a:t>The questions which the mediators are recommended </a:t>
            </a:r>
            <a:r>
              <a:rPr lang="en-GB" i="1" u="sng" dirty="0"/>
              <a:t>not</a:t>
            </a:r>
            <a:r>
              <a:rPr lang="en-GB" dirty="0"/>
              <a:t> to ask are those </a:t>
            </a:r>
            <a:r>
              <a:rPr lang="en-GB" dirty="0" err="1"/>
              <a:t>begining</a:t>
            </a:r>
            <a:r>
              <a:rPr lang="en-GB" dirty="0"/>
              <a:t> with “Why?” </a:t>
            </a:r>
            <a:endParaRPr lang="lv-LV" dirty="0" smtClean="0"/>
          </a:p>
          <a:p>
            <a:r>
              <a:rPr lang="lv-LV" dirty="0" smtClean="0"/>
              <a:t>To</a:t>
            </a:r>
            <a:r>
              <a:rPr lang="en-GB" dirty="0" smtClean="0"/>
              <a:t>o </a:t>
            </a:r>
            <a:r>
              <a:rPr lang="en-GB" dirty="0"/>
              <a:t>judgmental and </a:t>
            </a:r>
            <a:r>
              <a:rPr lang="en-GB" dirty="0" smtClean="0"/>
              <a:t>evaluative</a:t>
            </a:r>
            <a:endParaRPr lang="lv-LV" dirty="0" smtClean="0"/>
          </a:p>
          <a:p>
            <a:r>
              <a:rPr lang="lv-LV" dirty="0" smtClean="0"/>
              <a:t>N</a:t>
            </a:r>
            <a:r>
              <a:rPr lang="en-GB" dirty="0" err="1" smtClean="0"/>
              <a:t>ot</a:t>
            </a:r>
            <a:r>
              <a:rPr lang="en-GB" dirty="0" smtClean="0"/>
              <a:t> </a:t>
            </a:r>
            <a:r>
              <a:rPr lang="en-GB" dirty="0"/>
              <a:t>the wording of the question, but instead the tone of voice and attitude of the person posing this questions is what attributes judging, condemning meaning to the question. </a:t>
            </a:r>
            <a:endParaRPr lang="lv-LV" dirty="0" smtClean="0"/>
          </a:p>
          <a:p>
            <a:r>
              <a:rPr lang="lv-LV" dirty="0" smtClean="0"/>
              <a:t>A</a:t>
            </a:r>
            <a:r>
              <a:rPr lang="en-GB" dirty="0" err="1" smtClean="0"/>
              <a:t>ttitude</a:t>
            </a:r>
            <a:r>
              <a:rPr lang="en-GB" dirty="0"/>
              <a:t>, tone, mood, body language and intonation </a:t>
            </a:r>
            <a:r>
              <a:rPr lang="lv-LV" dirty="0" err="1" smtClean="0"/>
              <a:t>shall</a:t>
            </a:r>
            <a:r>
              <a:rPr lang="lv-LV" dirty="0" smtClean="0"/>
              <a:t> </a:t>
            </a:r>
            <a:r>
              <a:rPr lang="en-GB" dirty="0" smtClean="0"/>
              <a:t>attest </a:t>
            </a:r>
            <a:r>
              <a:rPr lang="en-GB" dirty="0"/>
              <a:t>friendly and professional interest of the mediator, and not a judgmental </a:t>
            </a:r>
            <a:r>
              <a:rPr lang="en-GB" dirty="0" smtClean="0"/>
              <a:t>approach</a:t>
            </a:r>
            <a:r>
              <a:rPr lang="lv-LV" dirty="0" smtClean="0"/>
              <a:t>. </a:t>
            </a:r>
            <a:r>
              <a:rPr lang="lv-LV" dirty="0" err="1" smtClean="0"/>
              <a:t>Then</a:t>
            </a:r>
            <a:r>
              <a:rPr lang="en-GB" dirty="0" smtClean="0"/>
              <a:t> </a:t>
            </a:r>
            <a:r>
              <a:rPr lang="en-GB" dirty="0"/>
              <a:t>the party will be more willing to come up with a comprehensive and informative </a:t>
            </a:r>
            <a:r>
              <a:rPr lang="en-GB" dirty="0" smtClean="0"/>
              <a:t>answer</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7</a:t>
            </a:fld>
            <a:endParaRPr lang="lv-LV"/>
          </a:p>
        </p:txBody>
      </p:sp>
    </p:spTree>
    <p:extLst>
      <p:ext uri="{BB962C8B-B14F-4D97-AF65-F5344CB8AC3E}">
        <p14:creationId xmlns:p14="http://schemas.microsoft.com/office/powerpoint/2010/main" val="550524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a:bodyPr>
          <a:lstStyle/>
          <a:p>
            <a:r>
              <a:rPr lang="lv-LV" dirty="0" err="1" smtClean="0"/>
              <a:t>Reflecting</a:t>
            </a:r>
            <a:r>
              <a:rPr lang="lv-LV" dirty="0" smtClean="0"/>
              <a:t> </a:t>
            </a:r>
            <a:r>
              <a:rPr lang="lv-LV" dirty="0" err="1" smtClean="0"/>
              <a:t>in</a:t>
            </a:r>
            <a:r>
              <a:rPr lang="lv-LV" dirty="0" smtClean="0"/>
              <a:t> </a:t>
            </a:r>
            <a:r>
              <a:rPr lang="lv-LV" dirty="0" err="1" smtClean="0"/>
              <a:t>mediation</a:t>
            </a:r>
            <a:endParaRPr lang="lv-LV" dirty="0"/>
          </a:p>
        </p:txBody>
      </p:sp>
      <p:sp>
        <p:nvSpPr>
          <p:cNvPr id="3" name="Content Placeholder 2"/>
          <p:cNvSpPr>
            <a:spLocks noGrp="1"/>
          </p:cNvSpPr>
          <p:nvPr>
            <p:ph idx="1"/>
          </p:nvPr>
        </p:nvSpPr>
        <p:spPr/>
        <p:txBody>
          <a:bodyPr>
            <a:normAutofit lnSpcReduction="10000"/>
          </a:bodyPr>
          <a:lstStyle/>
          <a:p>
            <a:r>
              <a:rPr lang="lv-LV" dirty="0" smtClean="0"/>
              <a:t>T</a:t>
            </a:r>
            <a:r>
              <a:rPr lang="en-GB" dirty="0" smtClean="0"/>
              <a:t>he </a:t>
            </a:r>
            <a:r>
              <a:rPr lang="en-GB" dirty="0"/>
              <a:t>mediator shall help the parties to hear each other and to take steps towards amicable </a:t>
            </a:r>
            <a:r>
              <a:rPr lang="en-GB" dirty="0" smtClean="0"/>
              <a:t>agreement</a:t>
            </a:r>
            <a:endParaRPr lang="lv-LV" dirty="0" smtClean="0"/>
          </a:p>
          <a:p>
            <a:r>
              <a:rPr lang="en-GB" dirty="0" smtClean="0"/>
              <a:t>Reflection </a:t>
            </a:r>
            <a:r>
              <a:rPr lang="en-GB" dirty="0"/>
              <a:t>should be made in a reasonable quantity and frequency, taking into account type of the dispute and personalities of the </a:t>
            </a:r>
            <a:r>
              <a:rPr lang="en-GB" dirty="0" smtClean="0"/>
              <a:t>parties</a:t>
            </a:r>
            <a:endParaRPr lang="lv-LV" dirty="0" smtClean="0"/>
          </a:p>
          <a:p>
            <a:r>
              <a:rPr lang="lv-LV" dirty="0" smtClean="0"/>
              <a:t>I</a:t>
            </a:r>
            <a:r>
              <a:rPr lang="en-GB" dirty="0" smtClean="0"/>
              <a:t>f </a:t>
            </a:r>
            <a:r>
              <a:rPr lang="en-GB" dirty="0"/>
              <a:t>the tempo of mediation is slower the mediator can manage to reflect almost after every second </a:t>
            </a:r>
            <a:r>
              <a:rPr lang="en-GB" dirty="0" smtClean="0"/>
              <a:t>sentence</a:t>
            </a:r>
            <a:endParaRPr lang="lv-LV" dirty="0" smtClean="0"/>
          </a:p>
          <a:p>
            <a:r>
              <a:rPr lang="lv-LV" dirty="0" err="1" smtClean="0"/>
              <a:t>Reflection</a:t>
            </a:r>
            <a:r>
              <a:rPr lang="lv-LV" dirty="0" smtClean="0"/>
              <a:t> </a:t>
            </a:r>
            <a:r>
              <a:rPr lang="lv-LV" dirty="0" err="1" smtClean="0"/>
              <a:t>is</a:t>
            </a:r>
            <a:r>
              <a:rPr lang="lv-LV" dirty="0" smtClean="0"/>
              <a:t> </a:t>
            </a:r>
            <a:r>
              <a:rPr lang="lv-LV" dirty="0" err="1" smtClean="0"/>
              <a:t>possible</a:t>
            </a:r>
            <a:r>
              <a:rPr lang="lv-LV" dirty="0" smtClean="0"/>
              <a:t>, </a:t>
            </a:r>
            <a:r>
              <a:rPr lang="lv-LV" dirty="0" err="1" smtClean="0"/>
              <a:t>but</a:t>
            </a:r>
            <a:r>
              <a:rPr lang="lv-LV" dirty="0" smtClean="0"/>
              <a:t> </a:t>
            </a:r>
            <a:r>
              <a:rPr lang="lv-LV" dirty="0" err="1" smtClean="0"/>
              <a:t>not</a:t>
            </a:r>
            <a:r>
              <a:rPr lang="lv-LV" dirty="0" smtClean="0"/>
              <a:t> </a:t>
            </a:r>
            <a:r>
              <a:rPr lang="lv-LV" dirty="0" err="1" smtClean="0"/>
              <a:t>mandatory</a:t>
            </a:r>
            <a:r>
              <a:rPr lang="lv-LV" dirty="0" smtClean="0"/>
              <a:t> (</a:t>
            </a:r>
            <a:r>
              <a:rPr lang="lv-LV" dirty="0" err="1" smtClean="0"/>
              <a:t>expecially</a:t>
            </a:r>
            <a:r>
              <a:rPr lang="lv-LV" dirty="0" smtClean="0"/>
              <a:t> </a:t>
            </a:r>
            <a:r>
              <a:rPr lang="lv-LV" dirty="0" err="1" smtClean="0"/>
              <a:t>in</a:t>
            </a:r>
            <a:r>
              <a:rPr lang="lv-LV" dirty="0" smtClean="0"/>
              <a:t> </a:t>
            </a:r>
            <a:r>
              <a:rPr lang="lv-LV" dirty="0" err="1" smtClean="0"/>
              <a:t>business</a:t>
            </a:r>
            <a:r>
              <a:rPr lang="lv-LV" dirty="0" smtClean="0"/>
              <a:t> </a:t>
            </a:r>
            <a:r>
              <a:rPr lang="lv-LV" dirty="0" err="1" smtClean="0"/>
              <a:t>mediation</a:t>
            </a:r>
            <a:r>
              <a:rPr lang="lv-LV" dirty="0" smtClean="0"/>
              <a:t>)</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8</a:t>
            </a:fld>
            <a:endParaRPr lang="lv-LV"/>
          </a:p>
        </p:txBody>
      </p:sp>
    </p:spTree>
    <p:extLst>
      <p:ext uri="{BB962C8B-B14F-4D97-AF65-F5344CB8AC3E}">
        <p14:creationId xmlns:p14="http://schemas.microsoft.com/office/powerpoint/2010/main" val="1338257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a:bodyPr>
          <a:lstStyle/>
          <a:p>
            <a:r>
              <a:rPr lang="lv-LV" dirty="0" err="1" smtClean="0"/>
              <a:t>Reflecting</a:t>
            </a:r>
            <a:r>
              <a:rPr lang="lv-LV" dirty="0" smtClean="0"/>
              <a:t> </a:t>
            </a:r>
            <a:r>
              <a:rPr lang="lv-LV" dirty="0" err="1" smtClean="0"/>
              <a:t>in</a:t>
            </a:r>
            <a:r>
              <a:rPr lang="lv-LV" dirty="0" smtClean="0"/>
              <a:t> </a:t>
            </a:r>
            <a:r>
              <a:rPr lang="lv-LV" dirty="0" err="1" smtClean="0"/>
              <a:t>mediation</a:t>
            </a:r>
            <a:endParaRPr lang="lv-LV" dirty="0"/>
          </a:p>
        </p:txBody>
      </p:sp>
      <p:sp>
        <p:nvSpPr>
          <p:cNvPr id="3" name="Content Placeholder 2"/>
          <p:cNvSpPr>
            <a:spLocks noGrp="1"/>
          </p:cNvSpPr>
          <p:nvPr>
            <p:ph idx="1"/>
          </p:nvPr>
        </p:nvSpPr>
        <p:spPr/>
        <p:txBody>
          <a:bodyPr>
            <a:normAutofit fontScale="70000" lnSpcReduction="20000"/>
          </a:bodyPr>
          <a:lstStyle/>
          <a:p>
            <a:r>
              <a:rPr lang="lv-LV" dirty="0" smtClean="0"/>
              <a:t>3</a:t>
            </a:r>
            <a:r>
              <a:rPr lang="en-GB" dirty="0" smtClean="0"/>
              <a:t> </a:t>
            </a:r>
            <a:r>
              <a:rPr lang="en-GB" dirty="0"/>
              <a:t>most frequent possibilities how the party in mediation can react to the reflection made by the </a:t>
            </a:r>
            <a:r>
              <a:rPr lang="en-GB" dirty="0" smtClean="0"/>
              <a:t>mediator</a:t>
            </a:r>
            <a:r>
              <a:rPr lang="lv-LV" dirty="0" smtClean="0"/>
              <a:t>:</a:t>
            </a:r>
          </a:p>
          <a:p>
            <a:pPr marL="514350" indent="-514350">
              <a:buFont typeface="+mj-lt"/>
              <a:buAutoNum type="arabicPeriod"/>
            </a:pPr>
            <a:r>
              <a:rPr lang="lv-LV" dirty="0" smtClean="0"/>
              <a:t>W</a:t>
            </a:r>
            <a:r>
              <a:rPr lang="en-GB" dirty="0" smtClean="0"/>
              <a:t>hen </a:t>
            </a:r>
            <a:r>
              <a:rPr lang="en-GB" dirty="0"/>
              <a:t>the party positively approves that the mediator has understood correctly what was told by the </a:t>
            </a:r>
            <a:r>
              <a:rPr lang="en-GB" dirty="0" smtClean="0"/>
              <a:t>party</a:t>
            </a:r>
            <a:endParaRPr lang="lv-LV" dirty="0" smtClean="0"/>
          </a:p>
          <a:p>
            <a:pPr marL="514350" indent="-514350">
              <a:buFont typeface="+mj-lt"/>
              <a:buAutoNum type="arabicPeriod"/>
            </a:pPr>
            <a:r>
              <a:rPr lang="lv-LV" dirty="0" smtClean="0"/>
              <a:t>W</a:t>
            </a:r>
            <a:r>
              <a:rPr lang="en-GB" dirty="0" smtClean="0"/>
              <a:t>hen </a:t>
            </a:r>
            <a:r>
              <a:rPr lang="en-GB" dirty="0"/>
              <a:t>the party negatively responds by saying that that is not what was just told. In this case the mediator should try to clarify the contents of information by asking that party to explain a little more for better understanding of the </a:t>
            </a:r>
            <a:r>
              <a:rPr lang="en-GB" dirty="0" smtClean="0"/>
              <a:t>story</a:t>
            </a:r>
            <a:endParaRPr lang="lv-LV" dirty="0" smtClean="0"/>
          </a:p>
          <a:p>
            <a:pPr marL="514350" indent="-514350">
              <a:buFont typeface="+mj-lt"/>
              <a:buAutoNum type="arabicPeriod"/>
            </a:pPr>
            <a:r>
              <a:rPr lang="lv-LV" dirty="0" smtClean="0"/>
              <a:t>R</a:t>
            </a:r>
            <a:r>
              <a:rPr lang="en-GB" dirty="0" err="1" smtClean="0"/>
              <a:t>eaction</a:t>
            </a:r>
            <a:r>
              <a:rPr lang="en-GB" dirty="0" smtClean="0"/>
              <a:t> </a:t>
            </a:r>
            <a:r>
              <a:rPr lang="en-GB" dirty="0"/>
              <a:t>of perplexity showed by both of the parties. </a:t>
            </a:r>
            <a:r>
              <a:rPr lang="en-GB" dirty="0" smtClean="0"/>
              <a:t>Typical </a:t>
            </a:r>
            <a:r>
              <a:rPr lang="en-GB" dirty="0"/>
              <a:t>to fast speed, precise, business-like mediation </a:t>
            </a:r>
            <a:r>
              <a:rPr lang="en-GB" dirty="0" err="1"/>
              <a:t>proceses</a:t>
            </a:r>
            <a:r>
              <a:rPr lang="en-GB" dirty="0"/>
              <a:t>, when it is almost impossible for the mediator to find the right time for reflection of said information and expressed emotions. </a:t>
            </a:r>
            <a:r>
              <a:rPr lang="lv-LV" dirty="0" smtClean="0"/>
              <a:t>S</a:t>
            </a:r>
            <a:r>
              <a:rPr lang="en-GB" dirty="0" err="1" smtClean="0"/>
              <a:t>uch</a:t>
            </a:r>
            <a:r>
              <a:rPr lang="en-GB" dirty="0" smtClean="0"/>
              <a:t> </a:t>
            </a:r>
            <a:r>
              <a:rPr lang="en-GB" dirty="0"/>
              <a:t>attempts of reflection can be taken by </a:t>
            </a:r>
            <a:r>
              <a:rPr lang="en-GB" dirty="0" smtClean="0"/>
              <a:t>incomprehension</a:t>
            </a:r>
            <a:r>
              <a:rPr lang="en-GB" dirty="0"/>
              <a:t>, because the atmosphere and environment of business mediation is so official that reflection or paraphrasing of one subject – understandable for both disputants – could rather imply that the mediator is not competent, or is childish, </a:t>
            </a:r>
            <a:r>
              <a:rPr lang="en-GB" dirty="0" smtClean="0"/>
              <a:t>who </a:t>
            </a:r>
            <a:r>
              <a:rPr lang="en-GB" dirty="0"/>
              <a:t>repeats what he has just heard, unable to follow the tempo of mediation and flow of </a:t>
            </a:r>
            <a:r>
              <a:rPr lang="en-GB" dirty="0" smtClean="0"/>
              <a:t>information</a:t>
            </a:r>
            <a:endParaRPr lang="lv-LV" dirty="0" smtClean="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9</a:t>
            </a:fld>
            <a:endParaRPr lang="lv-LV"/>
          </a:p>
        </p:txBody>
      </p:sp>
    </p:spTree>
    <p:extLst>
      <p:ext uri="{BB962C8B-B14F-4D97-AF65-F5344CB8AC3E}">
        <p14:creationId xmlns:p14="http://schemas.microsoft.com/office/powerpoint/2010/main" val="1282484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TotalTime>
  <Words>1100</Words>
  <Application>Microsoft Office PowerPoint</Application>
  <PresentationFormat>On-screen Show (4:3)</PresentationFormat>
  <Paragraphs>87</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Mag. iur. Dana Rone</vt:lpstr>
      <vt:lpstr>Introduction</vt:lpstr>
      <vt:lpstr>Getting prepared for mediation session and setting the room</vt:lpstr>
      <vt:lpstr>Getting prepared for mediation session and setting the room</vt:lpstr>
      <vt:lpstr>Getting prepared for mediation session and setting the room</vt:lpstr>
      <vt:lpstr>Form of the questions</vt:lpstr>
      <vt:lpstr>Form of the questions</vt:lpstr>
      <vt:lpstr>Reflecting in mediation</vt:lpstr>
      <vt:lpstr>Reflecting in mediation</vt:lpstr>
      <vt:lpstr>Joint and separate sessions</vt:lpstr>
      <vt:lpstr>Notes and tools</vt:lpstr>
      <vt:lpstr>Notes and tools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Surname</dc:title>
  <dc:creator>Kristine Tihanova</dc:creator>
  <cp:lastModifiedBy>Kristine Tihanova</cp:lastModifiedBy>
  <cp:revision>27</cp:revision>
  <cp:lastPrinted>2015-10-12T14:07:37Z</cp:lastPrinted>
  <dcterms:created xsi:type="dcterms:W3CDTF">2015-09-16T09:06:38Z</dcterms:created>
  <dcterms:modified xsi:type="dcterms:W3CDTF">2016-04-26T15:50:52Z</dcterms:modified>
</cp:coreProperties>
</file>